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57"/>
  </p:notesMasterIdLst>
  <p:sldIdLst>
    <p:sldId id="256" r:id="rId2"/>
    <p:sldId id="258" r:id="rId3"/>
    <p:sldId id="259" r:id="rId4"/>
    <p:sldId id="268" r:id="rId5"/>
    <p:sldId id="261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2" r:id="rId19"/>
    <p:sldId id="281" r:id="rId20"/>
    <p:sldId id="282" r:id="rId21"/>
    <p:sldId id="283" r:id="rId22"/>
    <p:sldId id="287" r:id="rId23"/>
    <p:sldId id="294" r:id="rId24"/>
    <p:sldId id="293" r:id="rId25"/>
    <p:sldId id="295" r:id="rId26"/>
    <p:sldId id="288" r:id="rId27"/>
    <p:sldId id="291" r:id="rId28"/>
    <p:sldId id="289" r:id="rId29"/>
    <p:sldId id="292" r:id="rId30"/>
    <p:sldId id="263" r:id="rId31"/>
    <p:sldId id="296" r:id="rId32"/>
    <p:sldId id="298" r:id="rId33"/>
    <p:sldId id="303" r:id="rId34"/>
    <p:sldId id="299" r:id="rId35"/>
    <p:sldId id="304" r:id="rId36"/>
    <p:sldId id="300" r:id="rId37"/>
    <p:sldId id="305" r:id="rId38"/>
    <p:sldId id="301" r:id="rId39"/>
    <p:sldId id="306" r:id="rId40"/>
    <p:sldId id="302" r:id="rId41"/>
    <p:sldId id="307" r:id="rId42"/>
    <p:sldId id="264" r:id="rId43"/>
    <p:sldId id="308" r:id="rId44"/>
    <p:sldId id="309" r:id="rId45"/>
    <p:sldId id="311" r:id="rId46"/>
    <p:sldId id="310" r:id="rId47"/>
    <p:sldId id="312" r:id="rId48"/>
    <p:sldId id="265" r:id="rId49"/>
    <p:sldId id="313" r:id="rId50"/>
    <p:sldId id="314" r:id="rId51"/>
    <p:sldId id="266" r:id="rId52"/>
    <p:sldId id="315" r:id="rId53"/>
    <p:sldId id="267" r:id="rId54"/>
    <p:sldId id="316" r:id="rId55"/>
    <p:sldId id="31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3"/>
    <p:restoredTop sz="82367" autoAdjust="0"/>
  </p:normalViewPr>
  <p:slideViewPr>
    <p:cSldViewPr snapToGrid="0">
      <p:cViewPr varScale="1">
        <p:scale>
          <a:sx n="96" d="100"/>
          <a:sy n="96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3C128-6AE1-114E-8396-918C80AEE8BD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3BC35-3AAD-F440-877C-AF41DF00A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7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19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2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14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4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14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39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0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58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3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6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7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15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98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62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14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35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1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95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5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18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82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0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787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05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92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9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45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4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493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74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64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78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2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036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62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46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4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29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300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206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36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208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5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02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08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7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3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952F-0581-0D39-127E-EE5FEC1FC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6361F-E587-9EA1-B74E-8529C1858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DFF1F-0C22-3EA9-C3AE-A6155DD9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03F29-571C-1E51-89C8-8D8F8B1A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A81F1-2A3C-754D-3955-1414A923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3D64-9CC8-6835-A3D5-9D3A9131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E47C0-67AA-1135-A5E7-44AADC7E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06CF7-9690-B3C6-509B-5DDD2F25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5C668-8F97-D12F-8FB3-8EE458FF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91450-74CC-072E-8699-11BA1DD4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26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787A0-5576-F455-DC40-1EA4199A3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37EB1-F63E-49A4-B48B-B1C5FCA1A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4130-8558-4AC9-0594-5A35D0FF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B181-976A-3D7B-7653-E5819D36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949B-186D-E48C-3D8C-00FCA394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4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1743-B613-69B8-6D6A-41B58136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79A2F-7EE4-0F74-E440-CC3DA09F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A043-C81E-9012-6813-8E52CC17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2DDF8-BDAF-6E25-A73A-D5BC8484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1B500-DD7E-8E8C-EABA-4860D7CB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3B24-80ED-0A89-315C-8C3B9167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E6488-2E0C-D8F9-C656-A08A42D64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E5DE-B93A-EB60-28E8-523080E28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981CF-6C1C-D615-4A8D-AD66565A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FCF65-03B9-BE6A-C6B4-758526EB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7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F92E-DC08-ACE7-0D00-47BDE39A0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0968B-426E-7AA1-1660-60912A8ED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C5B80-D649-88EA-0D97-30B8822A6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07D1-0773-DB2E-446E-08C82352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D603E-D7EC-0B7D-064D-170FD15D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4C947-FD48-61F6-A4F3-0A9087E0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7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75E6-06E3-2968-AAB1-1C594C5D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2DD52-533B-D1CF-5143-6A5A78CA0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DB651-D9EB-64C1-A2BC-7496AC882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5B3FC-2BD4-9B92-82D6-27D33A63F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8ECD5-2505-636D-E44B-5AB3945D5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4B4D48-ED0D-E275-7E1E-1F50C1A1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01DB0F-1888-E31E-6757-1FF12BCE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9148CB-143D-7CFD-3C43-70F182DF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90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A6A9-3A32-A559-49F1-3945A8E6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D9B00-B212-DB1C-C9BF-A71B8DF7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067E5-406E-DCFD-A995-33665EB2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9CD07-494E-A96B-4143-ACA3F86F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3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D9FE4-DB7F-825F-872A-758349C2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99F35-5468-944D-1804-AB44167F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D0200-0619-D9F7-E4F2-BA068DC2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6099-BFF7-DBF5-D666-62BBE6DC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7BDCE-3BA3-8ACE-438C-87C5E2D7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122B9-3264-40D6-67D4-3EF1D9CAD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5E482-5377-9269-1EE0-685EC7B2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1007-9369-EEE7-EDD5-9AE78665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EAEC4-5D2D-0927-3C5B-88239DEB5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3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8447-9FF5-C903-1161-B818A961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BA228-EB0F-A194-E932-619689F68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85310-118C-B96C-9E7F-0F0123E50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B3900-FFBA-CBED-FB81-549BB61D0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5F0A8-52C7-D043-D50C-B57336BF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FE17E-C945-0236-5C88-14B19921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3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522C6-9BE8-E995-9F8A-5381E0F3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FDD73-6E9A-3191-1250-C58238614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5965D-AD8A-BE0E-875A-A006C8AD2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88F5-78D2-7D1A-A5A2-28FD39267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9DFF1-D21A-19C2-D839-688C25685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5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98303-4B0D-111F-F568-B22D94477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Credit Risk Rating Prediction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7BDBD-B897-FEDC-585C-56B249C1F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r>
              <a:rPr lang="en-US" dirty="0"/>
              <a:t>By Peter Lee</a:t>
            </a:r>
          </a:p>
        </p:txBody>
      </p:sp>
    </p:spTree>
    <p:extLst>
      <p:ext uri="{BB962C8B-B14F-4D97-AF65-F5344CB8AC3E}">
        <p14:creationId xmlns:p14="http://schemas.microsoft.com/office/powerpoint/2010/main" val="364845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categorical variables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8" name="Google Shape;282;p24">
            <a:extLst>
              <a:ext uri="{FF2B5EF4-FFF2-40B4-BE49-F238E27FC236}">
                <a16:creationId xmlns:a16="http://schemas.microsoft.com/office/drawing/2014/main" id="{C1437C1C-BB48-A60C-60BE-DB5061B32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167" y="3957018"/>
            <a:ext cx="4351456" cy="290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3;p24">
            <a:extLst>
              <a:ext uri="{FF2B5EF4-FFF2-40B4-BE49-F238E27FC236}">
                <a16:creationId xmlns:a16="http://schemas.microsoft.com/office/drawing/2014/main" id="{99D7ED58-C0E8-554B-2B51-8A80440A98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149" y="1111583"/>
            <a:ext cx="4351474" cy="290098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E52FB24E-57C7-755D-5BFF-EACB9BE3F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50" y="232588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0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relationship between categorical variables and outcome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Google Shape;291;p25">
            <a:extLst>
              <a:ext uri="{FF2B5EF4-FFF2-40B4-BE49-F238E27FC236}">
                <a16:creationId xmlns:a16="http://schemas.microsoft.com/office/drawing/2014/main" id="{DA4DFDCA-2DD3-6AFA-918F-7910E8C48A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73" y="2579259"/>
            <a:ext cx="5546224" cy="41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92;p25">
            <a:extLst>
              <a:ext uri="{FF2B5EF4-FFF2-40B4-BE49-F238E27FC236}">
                <a16:creationId xmlns:a16="http://schemas.microsoft.com/office/drawing/2014/main" id="{7919A719-D55E-B562-BC52-06B2B2C456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570" y="2579259"/>
            <a:ext cx="5546224" cy="4159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711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all independent 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continuous variables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A6593-EB27-3F31-046C-6C3781A0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961" y="1622745"/>
            <a:ext cx="6085425" cy="52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2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Y0, Y1, Y2, Y3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of each continuous variable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4" name="Google Shape;305;p27">
            <a:extLst>
              <a:ext uri="{FF2B5EF4-FFF2-40B4-BE49-F238E27FC236}">
                <a16:creationId xmlns:a16="http://schemas.microsoft.com/office/drawing/2014/main" id="{317A1323-626A-2765-6D54-C08C17C07A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851" y="1140632"/>
            <a:ext cx="6534150" cy="571736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70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all independent 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continuous variables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</a:t>
            </a:r>
            <a:r>
              <a:rPr lang="en-US" sz="2400" u="sng" dirty="0">
                <a:solidFill>
                  <a:schemeClr val="tx2"/>
                </a:solidFill>
              </a:rPr>
              <a:t>in </a:t>
            </a:r>
            <a:r>
              <a:rPr lang="en-US" sz="2400" b="1" u="sng" dirty="0">
                <a:solidFill>
                  <a:schemeClr val="tx2"/>
                </a:solidFill>
              </a:rPr>
              <a:t>Y0</a:t>
            </a:r>
            <a:endParaRPr lang="en-US" sz="2400" u="sng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5" name="Google Shape;310;p28">
            <a:extLst>
              <a:ext uri="{FF2B5EF4-FFF2-40B4-BE49-F238E27FC236}">
                <a16:creationId xmlns:a16="http://schemas.microsoft.com/office/drawing/2014/main" id="{E5B808A3-5ABC-9582-AC91-D81122D664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030" y="169"/>
            <a:ext cx="6236970" cy="685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07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all independent 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continuous variables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</a:t>
            </a:r>
            <a:r>
              <a:rPr lang="en-US" sz="2400" u="sng" dirty="0">
                <a:solidFill>
                  <a:schemeClr val="tx2"/>
                </a:solidFill>
              </a:rPr>
              <a:t>in </a:t>
            </a:r>
            <a:r>
              <a:rPr lang="en-US" sz="2400" b="1" u="sng" dirty="0">
                <a:solidFill>
                  <a:schemeClr val="tx2"/>
                </a:solidFill>
              </a:rPr>
              <a:t>Y1</a:t>
            </a:r>
            <a:endParaRPr lang="en-US" sz="2400" u="sng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4" name="Google Shape;315;p29">
            <a:extLst>
              <a:ext uri="{FF2B5EF4-FFF2-40B4-BE49-F238E27FC236}">
                <a16:creationId xmlns:a16="http://schemas.microsoft.com/office/drawing/2014/main" id="{C37CFA32-DE33-982C-5126-EEE39A1648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091" y="795"/>
            <a:ext cx="6899910" cy="68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47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all independent 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continuous variables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</a:t>
            </a:r>
            <a:r>
              <a:rPr lang="en-US" sz="2400" u="sng" dirty="0">
                <a:solidFill>
                  <a:schemeClr val="tx2"/>
                </a:solidFill>
              </a:rPr>
              <a:t>in </a:t>
            </a:r>
            <a:r>
              <a:rPr lang="en-US" sz="2400" b="1" u="sng" dirty="0">
                <a:solidFill>
                  <a:schemeClr val="tx2"/>
                </a:solidFill>
              </a:rPr>
              <a:t>Y2</a:t>
            </a:r>
            <a:endParaRPr lang="en-US" sz="2400" u="sng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4" name="Google Shape;320;p30">
            <a:extLst>
              <a:ext uri="{FF2B5EF4-FFF2-40B4-BE49-F238E27FC236}">
                <a16:creationId xmlns:a16="http://schemas.microsoft.com/office/drawing/2014/main" id="{525A7AB6-C7BE-09EF-C460-F0A19A2C9C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230" y="3590"/>
            <a:ext cx="6922766" cy="6854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8692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all independent 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continuous variables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</a:t>
            </a:r>
            <a:r>
              <a:rPr lang="en-US" sz="2400" u="sng" dirty="0">
                <a:solidFill>
                  <a:schemeClr val="tx2"/>
                </a:solidFill>
              </a:rPr>
              <a:t>in </a:t>
            </a:r>
            <a:r>
              <a:rPr lang="en-US" sz="2400" b="1" u="sng" dirty="0">
                <a:solidFill>
                  <a:schemeClr val="tx2"/>
                </a:solidFill>
              </a:rPr>
              <a:t>Y3</a:t>
            </a:r>
            <a:endParaRPr lang="en-US" sz="2400" u="sng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4" name="Google Shape;325;p31">
            <a:extLst>
              <a:ext uri="{FF2B5EF4-FFF2-40B4-BE49-F238E27FC236}">
                <a16:creationId xmlns:a16="http://schemas.microsoft.com/office/drawing/2014/main" id="{A115A50D-8115-307B-EF9A-B4C5654897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1" y="1771"/>
            <a:ext cx="6762750" cy="6856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45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901909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38417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Feature selection based on statistical relationship between features and outcome (supervised)</a:t>
            </a:r>
          </a:p>
        </p:txBody>
      </p:sp>
    </p:spTree>
    <p:extLst>
      <p:ext uri="{BB962C8B-B14F-4D97-AF65-F5344CB8AC3E}">
        <p14:creationId xmlns:p14="http://schemas.microsoft.com/office/powerpoint/2010/main" val="316666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Alternative Automated Approach: </a:t>
            </a:r>
            <a:r>
              <a:rPr lang="en-US" sz="2400" dirty="0" err="1"/>
              <a:t>AutoViML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84200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statistical relationship between features and outcome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(supervised)</a:t>
            </a:r>
          </a:p>
        </p:txBody>
      </p:sp>
    </p:spTree>
    <p:extLst>
      <p:ext uri="{BB962C8B-B14F-4D97-AF65-F5344CB8AC3E}">
        <p14:creationId xmlns:p14="http://schemas.microsoft.com/office/powerpoint/2010/main" val="1820852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statistical relationship between features and outcome (supervised)</a:t>
            </a:r>
          </a:p>
        </p:txBody>
      </p:sp>
    </p:spTree>
    <p:extLst>
      <p:ext uri="{BB962C8B-B14F-4D97-AF65-F5344CB8AC3E}">
        <p14:creationId xmlns:p14="http://schemas.microsoft.com/office/powerpoint/2010/main" val="3161111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Missing data and outlier handling – </a:t>
            </a:r>
            <a:r>
              <a:rPr lang="en-US" sz="2400" b="1" dirty="0">
                <a:solidFill>
                  <a:schemeClr val="tx2"/>
                </a:solidFill>
              </a:rPr>
              <a:t>outlier removing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Outliers are handled </a:t>
            </a:r>
            <a:r>
              <a:rPr lang="en-US" sz="2400" i="1" dirty="0">
                <a:solidFill>
                  <a:schemeClr val="tx2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missing data</a:t>
            </a:r>
            <a:endParaRPr lang="en-US" sz="1600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Mean/Regression imputation rely highly on sample statistics (mean, standard deviation,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With extreme outliers, mean is not affected too much (large sample size, 20k+)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With extreme outliers, however, standard deviation is highly inflated (square in its formula)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With extreme outliers, therefore, imputation could be highly biased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Method of handling missing data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Not given contextual information on the variables (no actual variable names)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Capping out values beyond 2 standard deviations from the mean</a:t>
            </a:r>
          </a:p>
        </p:txBody>
      </p:sp>
    </p:spTree>
    <p:extLst>
      <p:ext uri="{BB962C8B-B14F-4D97-AF65-F5344CB8AC3E}">
        <p14:creationId xmlns:p14="http://schemas.microsoft.com/office/powerpoint/2010/main" val="1011468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Missing data and outlier handling – </a:t>
            </a:r>
            <a:r>
              <a:rPr lang="en-US" sz="2400" b="1" dirty="0">
                <a:solidFill>
                  <a:schemeClr val="tx2"/>
                </a:solidFill>
              </a:rPr>
              <a:t>method 1 &amp; 2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Columns with many missing data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Most Y3 columns have the most missing data (&gt; 40%)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Most Y2 columns have the second most missing data (&gt; 20%)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These data are missing due to experimental design – Missing Completely At Random (MCAR)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Removing the columns causes no bias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Listwise removing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After removing those columns, all rows with missing data are removed</a:t>
            </a:r>
          </a:p>
        </p:txBody>
      </p:sp>
    </p:spTree>
    <p:extLst>
      <p:ext uri="{BB962C8B-B14F-4D97-AF65-F5344CB8AC3E}">
        <p14:creationId xmlns:p14="http://schemas.microsoft.com/office/powerpoint/2010/main" val="234995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Missing data and outlier handling – </a:t>
            </a:r>
            <a:r>
              <a:rPr lang="en-US" sz="2400" b="1" dirty="0">
                <a:solidFill>
                  <a:schemeClr val="tx2"/>
                </a:solidFill>
              </a:rPr>
              <a:t>method 3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Each missing data is imputed, instead of removed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Imputed value is the mean of the corresponding column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Cons: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reduced variance,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which leads to reduced correlation to other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Pros: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cheap algorithm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preserved sample size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456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Missing data and outlier handling – </a:t>
            </a:r>
            <a:r>
              <a:rPr lang="en-US" sz="2400" b="1" dirty="0">
                <a:solidFill>
                  <a:schemeClr val="tx2"/>
                </a:solidFill>
              </a:rPr>
              <a:t>choosing the best method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Only one method will be chosen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The 4 methods used will be evaluated with a simple classification model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Choose the one with best performance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Evaluated after the 4 datasets are ready for model fitting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Each datasets go through similar process of feature selection and feature engineering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15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statistical relationship between features and outcome (supervised)</a:t>
            </a:r>
          </a:p>
        </p:txBody>
      </p:sp>
    </p:spTree>
    <p:extLst>
      <p:ext uri="{BB962C8B-B14F-4D97-AF65-F5344CB8AC3E}">
        <p14:creationId xmlns:p14="http://schemas.microsoft.com/office/powerpoint/2010/main" val="20581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statistical relationship between features and outcome (supervised)</a:t>
            </a:r>
          </a:p>
        </p:txBody>
      </p:sp>
      <p:pic>
        <p:nvPicPr>
          <p:cNvPr id="4" name="Google Shape;373;p38">
            <a:extLst>
              <a:ext uri="{FF2B5EF4-FFF2-40B4-BE49-F238E27FC236}">
                <a16:creationId xmlns:a16="http://schemas.microsoft.com/office/drawing/2014/main" id="{0D6C0843-3888-3E52-BF97-B1739A6A9C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595" y="412"/>
            <a:ext cx="3921157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4;p38">
            <a:extLst>
              <a:ext uri="{FF2B5EF4-FFF2-40B4-BE49-F238E27FC236}">
                <a16:creationId xmlns:a16="http://schemas.microsoft.com/office/drawing/2014/main" id="{71D6DD1F-C653-A5CD-C5BB-6824012B6D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752" y="412"/>
            <a:ext cx="396999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5;p38">
            <a:extLst>
              <a:ext uri="{FF2B5EF4-FFF2-40B4-BE49-F238E27FC236}">
                <a16:creationId xmlns:a16="http://schemas.microsoft.com/office/drawing/2014/main" id="{6958AF8D-AC57-6FDF-EBC7-01FC4055D0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0595" y="3415340"/>
            <a:ext cx="3921157" cy="344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76;p38">
            <a:extLst>
              <a:ext uri="{FF2B5EF4-FFF2-40B4-BE49-F238E27FC236}">
                <a16:creationId xmlns:a16="http://schemas.microsoft.com/office/drawing/2014/main" id="{3FBA3636-2542-6FF7-BE36-7B62AB58CC1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4403" y="3411138"/>
            <a:ext cx="3967341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75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Feature selection based on statistical relationship between features and outcome (supervised)</a:t>
            </a:r>
          </a:p>
        </p:txBody>
      </p:sp>
    </p:spTree>
    <p:extLst>
      <p:ext uri="{BB962C8B-B14F-4D97-AF65-F5344CB8AC3E}">
        <p14:creationId xmlns:p14="http://schemas.microsoft.com/office/powerpoint/2010/main" val="418182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Feature selection – based on relation to outcome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ANOVA correlation coefficient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Linear assumption not checked (likely not satisfied)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Measure the correlation between each feature and the outcome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Statistically significant considered with </a:t>
            </a:r>
            <a:r>
              <a:rPr lang="el-GR" sz="2000" dirty="0">
                <a:solidFill>
                  <a:schemeClr val="tx2"/>
                </a:solidFill>
              </a:rPr>
              <a:t>α</a:t>
            </a:r>
            <a:r>
              <a:rPr lang="en-CA" sz="2000" dirty="0">
                <a:solidFill>
                  <a:schemeClr val="tx2"/>
                </a:solidFill>
              </a:rPr>
              <a:t>=0.05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Kendall’s rank coefficient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Non-parametric test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Statistically significant considered with </a:t>
            </a:r>
            <a:r>
              <a:rPr lang="el-GR" sz="2000" dirty="0">
                <a:solidFill>
                  <a:schemeClr val="tx2"/>
                </a:solidFill>
              </a:rPr>
              <a:t>α</a:t>
            </a:r>
            <a:r>
              <a:rPr lang="en-CA" sz="2000" dirty="0">
                <a:solidFill>
                  <a:schemeClr val="tx2"/>
                </a:solidFill>
              </a:rPr>
              <a:t>=0.05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Used the union of significant features from the two tests above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Potentially failed assumptions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Classification models not affected much with low correlated features included</a:t>
            </a:r>
          </a:p>
        </p:txBody>
      </p:sp>
    </p:spTree>
    <p:extLst>
      <p:ext uri="{BB962C8B-B14F-4D97-AF65-F5344CB8AC3E}">
        <p14:creationId xmlns:p14="http://schemas.microsoft.com/office/powerpoint/2010/main" val="137339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7146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09791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Label encoding the outcome, </a:t>
            </a:r>
            <a:r>
              <a:rPr lang="en-US" sz="2400" i="1" dirty="0">
                <a:solidFill>
                  <a:schemeClr val="tx2"/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1726025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Label encoding the outcome, </a:t>
            </a: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3445387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(continuous) variables are rescaled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Their means are set to 0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Their variances are set to 1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This way, all variables evenly contribute to the model fitted</a:t>
            </a:r>
          </a:p>
        </p:txBody>
      </p:sp>
    </p:spTree>
    <p:extLst>
      <p:ext uri="{BB962C8B-B14F-4D97-AF65-F5344CB8AC3E}">
        <p14:creationId xmlns:p14="http://schemas.microsoft.com/office/powerpoint/2010/main" val="588069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Label encoding the outcome, </a:t>
            </a: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467071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A categorical variable with </a:t>
            </a:r>
            <a:r>
              <a:rPr lang="en-US" sz="2400" b="1" i="1" dirty="0">
                <a:solidFill>
                  <a:schemeClr val="tx2"/>
                </a:solidFill>
              </a:rPr>
              <a:t>n</a:t>
            </a:r>
            <a:r>
              <a:rPr lang="en-US" sz="2400" dirty="0">
                <a:solidFill>
                  <a:schemeClr val="tx2"/>
                </a:solidFill>
              </a:rPr>
              <a:t> categories are encoded as </a:t>
            </a:r>
            <a:r>
              <a:rPr lang="en-US" sz="2400" b="1" i="1" dirty="0">
                <a:solidFill>
                  <a:schemeClr val="tx2"/>
                </a:solidFill>
              </a:rPr>
              <a:t>(n-1)</a:t>
            </a:r>
            <a:r>
              <a:rPr lang="en-US" sz="2400" dirty="0">
                <a:solidFill>
                  <a:schemeClr val="tx2"/>
                </a:solidFill>
              </a:rPr>
              <a:t> binary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1</a:t>
            </a:r>
            <a:r>
              <a:rPr lang="en-US" sz="2400" baseline="30000" dirty="0">
                <a:solidFill>
                  <a:schemeClr val="tx2"/>
                </a:solidFill>
              </a:rPr>
              <a:t>st</a:t>
            </a:r>
            <a:r>
              <a:rPr lang="en-US" sz="2400" dirty="0">
                <a:solidFill>
                  <a:schemeClr val="tx2"/>
                </a:solidFill>
              </a:rPr>
              <a:t> category is used as the baseline (zero for all the </a:t>
            </a:r>
            <a:r>
              <a:rPr lang="en-US" sz="2400" i="1" dirty="0">
                <a:solidFill>
                  <a:schemeClr val="tx2"/>
                </a:solidFill>
              </a:rPr>
              <a:t>(n-1)</a:t>
            </a:r>
            <a:r>
              <a:rPr lang="en-US" sz="2400" dirty="0">
                <a:solidFill>
                  <a:schemeClr val="tx2"/>
                </a:solidFill>
              </a:rPr>
              <a:t> binaries)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i="1" dirty="0">
                <a:solidFill>
                  <a:schemeClr val="tx2"/>
                </a:solidFill>
              </a:rPr>
              <a:t>(n-1)</a:t>
            </a:r>
            <a:r>
              <a:rPr lang="en-US" sz="2400" baseline="30000" dirty="0" err="1">
                <a:solidFill>
                  <a:schemeClr val="tx2"/>
                </a:solidFill>
              </a:rPr>
              <a:t>th</a:t>
            </a:r>
            <a:r>
              <a:rPr lang="en-US" sz="2400" dirty="0">
                <a:solidFill>
                  <a:schemeClr val="tx2"/>
                </a:solidFill>
              </a:rPr>
              <a:t> category is encoded as: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1 for the </a:t>
            </a:r>
            <a:r>
              <a:rPr lang="en-US" sz="2000" i="1" dirty="0">
                <a:solidFill>
                  <a:schemeClr val="tx2"/>
                </a:solidFill>
              </a:rPr>
              <a:t>n</a:t>
            </a:r>
            <a:r>
              <a:rPr lang="en-US" sz="2000" baseline="30000" dirty="0">
                <a:solidFill>
                  <a:schemeClr val="tx2"/>
                </a:solidFill>
              </a:rPr>
              <a:t>th</a:t>
            </a:r>
            <a:r>
              <a:rPr lang="en-US" sz="2000" dirty="0">
                <a:solidFill>
                  <a:schemeClr val="tx2"/>
                </a:solidFill>
              </a:rPr>
              <a:t> binary variable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0 elsewhere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This way, libraries such as </a:t>
            </a:r>
            <a:r>
              <a:rPr lang="en-US" sz="2400" i="1" dirty="0" err="1">
                <a:solidFill>
                  <a:schemeClr val="tx2"/>
                </a:solidFill>
              </a:rPr>
              <a:t>sklearn</a:t>
            </a:r>
            <a:r>
              <a:rPr lang="en-US" sz="2400" dirty="0">
                <a:solidFill>
                  <a:schemeClr val="tx2"/>
                </a:solidFill>
              </a:rPr>
              <a:t> could process the data to fit model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42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Label encoding the outcome, </a:t>
            </a:r>
            <a:r>
              <a:rPr lang="en-US" sz="2400" i="1" dirty="0">
                <a:solidFill>
                  <a:schemeClr val="tx2"/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1214219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Label encoding the outcome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outcome, </a:t>
            </a:r>
            <a:r>
              <a:rPr lang="en-US" sz="2400" i="1" dirty="0">
                <a:solidFill>
                  <a:schemeClr val="tx2"/>
                </a:solidFill>
              </a:rPr>
              <a:t>risk rating</a:t>
            </a:r>
            <a:r>
              <a:rPr lang="en-US" sz="2400" dirty="0">
                <a:solidFill>
                  <a:schemeClr val="tx2"/>
                </a:solidFill>
              </a:rPr>
              <a:t>, takes the values 1-17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They are encoded to start from 0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As required by </a:t>
            </a:r>
            <a:r>
              <a:rPr lang="en-US" sz="2000" i="1" dirty="0" err="1">
                <a:solidFill>
                  <a:schemeClr val="tx2"/>
                </a:solidFill>
              </a:rPr>
              <a:t>xgboost</a:t>
            </a:r>
            <a:r>
              <a:rPr lang="en-US" sz="2000" dirty="0">
                <a:solidFill>
                  <a:schemeClr val="tx2"/>
                </a:solidFill>
              </a:rPr>
              <a:t> library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So, the values are all subtracted by 1.</a:t>
            </a:r>
          </a:p>
        </p:txBody>
      </p:sp>
    </p:spTree>
    <p:extLst>
      <p:ext uri="{BB962C8B-B14F-4D97-AF65-F5344CB8AC3E}">
        <p14:creationId xmlns:p14="http://schemas.microsoft.com/office/powerpoint/2010/main" val="283187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Label encoding the outcome, </a:t>
            </a: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396333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Choosing the best training dataset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validation dataset is treated with the same procedures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4 validation datasets, each mimicking the procedures done on the corresponding training data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Each (of the 4) training dataset fitted with a simple decision tree model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4 resulting models are evaluated in terms of predicting accuracy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best performing dataset: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Dataset #4 (missing data handled with regression imputation)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25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1. Introduction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Given a dataset of clients’ risk rating, and 122 independent variables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Purpose: predicting risk rating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Use machine learning models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All procedures done with Python on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827192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Label encoding the outcome, </a:t>
            </a: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3150210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Prepare the final validation dataset and testing dataset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Repeated all procedures done on training dataset #4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Outlier removal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Regression imputation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Feature selection (unsupervised &amp; supervised)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Standardization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Encoding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finalized training, validation, and testing data are ready for model fitting, validating, and testing</a:t>
            </a:r>
          </a:p>
        </p:txBody>
      </p:sp>
    </p:spTree>
    <p:extLst>
      <p:ext uri="{BB962C8B-B14F-4D97-AF65-F5344CB8AC3E}">
        <p14:creationId xmlns:p14="http://schemas.microsoft.com/office/powerpoint/2010/main" val="3423153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1185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 Fitting and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Choosing well performance models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Classification tree (basic)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Random forest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Bagging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Logistic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 err="1">
                <a:solidFill>
                  <a:schemeClr val="tx2"/>
                </a:solidFill>
              </a:rPr>
              <a:t>kNN</a:t>
            </a:r>
            <a:endParaRPr lang="en-US" sz="2000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Gradient boosting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Tuning selected models</a:t>
            </a:r>
          </a:p>
        </p:txBody>
      </p:sp>
    </p:spTree>
    <p:extLst>
      <p:ext uri="{BB962C8B-B14F-4D97-AF65-F5344CB8AC3E}">
        <p14:creationId xmlns:p14="http://schemas.microsoft.com/office/powerpoint/2010/main" val="2594903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 Fitting and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Choosing well performance models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Classification tree (basic)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Random forest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Bagging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Logistic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 err="1">
                <a:solidFill>
                  <a:schemeClr val="tx2"/>
                </a:solidFill>
              </a:rPr>
              <a:t>kNN</a:t>
            </a:r>
            <a:endParaRPr lang="en-US" sz="2000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Gradient boosting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Tuning selected models</a:t>
            </a:r>
          </a:p>
        </p:txBody>
      </p:sp>
    </p:spTree>
    <p:extLst>
      <p:ext uri="{BB962C8B-B14F-4D97-AF65-F5344CB8AC3E}">
        <p14:creationId xmlns:p14="http://schemas.microsoft.com/office/powerpoint/2010/main" val="928505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 Fitting and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Choosing well performance models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Fitting most of the popular classification models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Model hyperparameters hardly modified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Well-performing models are chosen to further tune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Well-performing models: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strike="sngStrik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Classification tree (basic)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 Random forest </a:t>
            </a:r>
            <a:r>
              <a:rPr lang="en-US" sz="1600" dirty="0">
                <a:solidFill>
                  <a:schemeClr val="tx2"/>
                </a:solidFill>
              </a:rPr>
              <a:t>(chosen for further tuning)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strike="sngStrik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Bagging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 Logistic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strike="sngStrike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kNN</a:t>
            </a:r>
            <a:endParaRPr lang="en-US" sz="2000" strike="sngStrike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 Gradient boosting </a:t>
            </a:r>
            <a:r>
              <a:rPr lang="en-US" sz="1600" dirty="0">
                <a:solidFill>
                  <a:schemeClr val="tx2"/>
                </a:solidFill>
              </a:rPr>
              <a:t>(chosen for further tuning)</a:t>
            </a:r>
          </a:p>
        </p:txBody>
      </p:sp>
    </p:spTree>
    <p:extLst>
      <p:ext uri="{BB962C8B-B14F-4D97-AF65-F5344CB8AC3E}">
        <p14:creationId xmlns:p14="http://schemas.microsoft.com/office/powerpoint/2010/main" val="153813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 Fitting and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Choosing well performance models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Classification tree (basic)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Random forest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Bagging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Logistic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kNN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Gradient boosting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Tuning selected models</a:t>
            </a:r>
          </a:p>
        </p:txBody>
      </p:sp>
    </p:spTree>
    <p:extLst>
      <p:ext uri="{BB962C8B-B14F-4D97-AF65-F5344CB8AC3E}">
        <p14:creationId xmlns:p14="http://schemas.microsoft.com/office/powerpoint/2010/main" val="2758139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 Fitting and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4DB07-964E-E6BC-0422-ACDCF9E97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4582" y="1891970"/>
                <a:ext cx="10762587" cy="4664800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chemeClr val="tx2"/>
                    </a:solidFill>
                  </a:rPr>
                  <a:t>Tuning selected models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2"/>
                    </a:solidFill>
                  </a:rPr>
                  <a:t>Changing hyperparameters to improve performance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2"/>
                    </a:solidFill>
                  </a:rPr>
                  <a:t>Performance measurement: </a:t>
                </a:r>
                <a:r>
                  <a:rPr lang="en-US" sz="2400" b="1" i="1" dirty="0">
                    <a:solidFill>
                      <a:schemeClr val="tx2"/>
                    </a:solidFill>
                  </a:rPr>
                  <a:t>micro</a:t>
                </a:r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F1 score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2"/>
                    </a:solidFill>
                  </a:rPr>
                  <a:t>F1 score combines precision and recall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CA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FP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CA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FN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2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sz="1600" dirty="0">
                    <a:solidFill>
                      <a:schemeClr val="tx2"/>
                    </a:solidFill>
                  </a:rPr>
                  <a:t>where TP, FP, TN, FN means the number of true/false positive/negative, respectively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CA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CA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lang="en-CA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=2×</m:t>
                    </m:r>
                    <m:f>
                      <m:fPr>
                        <m:ctrlP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Recall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2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b="1" i="1" dirty="0">
                    <a:solidFill>
                      <a:schemeClr val="tx2"/>
                    </a:solidFill>
                  </a:rPr>
                  <a:t>Micro</a:t>
                </a:r>
                <a:r>
                  <a:rPr lang="en-US" sz="2000" dirty="0">
                    <a:solidFill>
                      <a:schemeClr val="tx2"/>
                    </a:solidFill>
                  </a:rPr>
                  <a:t> F1 score is when F1 score is calculated globally (Precision &amp; Recall calculated globally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600" dirty="0">
                    <a:solidFill>
                      <a:schemeClr val="tx2"/>
                    </a:solidFill>
                  </a:rPr>
                  <a:t>Imbalanced outcome, while marginal (&gt;8 vs. ≤8) are more abundant and more important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2"/>
                    </a:solidFill>
                  </a:rPr>
                  <a:t>Random grid search algorithm is used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4DB07-964E-E6BC-0422-ACDCF9E97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4582" y="1891970"/>
                <a:ext cx="10762587" cy="4664800"/>
              </a:xfrm>
              <a:blipFill>
                <a:blip r:embed="rId3"/>
                <a:stretch>
                  <a:fillRect l="-942" t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256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62831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6. 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Test model performance using the test dataset</a:t>
            </a:r>
          </a:p>
        </p:txBody>
      </p:sp>
    </p:spTree>
    <p:extLst>
      <p:ext uri="{BB962C8B-B14F-4D97-AF65-F5344CB8AC3E}">
        <p14:creationId xmlns:p14="http://schemas.microsoft.com/office/powerpoint/2010/main" val="323939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99119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6. 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Test model performance using the testing dataset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models have never “seen” the testing dataset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Testing dataset is like new data that the models attempt to predict 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model generalizes if it performs equally well on the testing dataset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Random forest model: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F1 score validated:	0.2277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F1 score on testing:	0.2271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Gradient boosting model: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F1 score validated:	0.2274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F1 score on testing:	0.2278</a:t>
            </a:r>
          </a:p>
        </p:txBody>
      </p:sp>
    </p:spTree>
    <p:extLst>
      <p:ext uri="{BB962C8B-B14F-4D97-AF65-F5344CB8AC3E}">
        <p14:creationId xmlns:p14="http://schemas.microsoft.com/office/powerpoint/2010/main" val="3148595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Alternative Automated Approach: </a:t>
            </a:r>
            <a:r>
              <a:rPr lang="en-US" sz="2400" dirty="0" err="1"/>
              <a:t>AutoViML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04821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7. Alternative Automated Approach: </a:t>
            </a:r>
            <a:r>
              <a:rPr lang="en-US" sz="4000" dirty="0" err="1">
                <a:solidFill>
                  <a:srgbClr val="FFFFFF"/>
                </a:solidFill>
              </a:rPr>
              <a:t>AutoViML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Automation with only a few lines of code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Model visualization (EDA)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Feature selection and feature engineering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Model fitting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Detailed reports and procedure provided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Automatically pulling reports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Visualization included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High accuracy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Accuracy: 0.23, comparable and even slightly better than manual approach</a:t>
            </a:r>
          </a:p>
        </p:txBody>
      </p:sp>
    </p:spTree>
    <p:extLst>
      <p:ext uri="{BB962C8B-B14F-4D97-AF65-F5344CB8AC3E}">
        <p14:creationId xmlns:p14="http://schemas.microsoft.com/office/powerpoint/2010/main" val="1799211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74832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8.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Machine learning models are used to predict </a:t>
            </a:r>
            <a:r>
              <a:rPr lang="en-CA" sz="2400" b="1" dirty="0">
                <a:solidFill>
                  <a:schemeClr val="tx2"/>
                </a:solidFill>
              </a:rPr>
              <a:t>risk rating</a:t>
            </a:r>
            <a:r>
              <a:rPr lang="en-CA" sz="2400" dirty="0">
                <a:solidFill>
                  <a:schemeClr val="tx2"/>
                </a:solidFill>
              </a:rPr>
              <a:t> for clients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The dataset is prepared by: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Handling missing data and outliers, selecting features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Standardizing and encoding</a:t>
            </a:r>
          </a:p>
          <a:p>
            <a:pPr>
              <a:lnSpc>
                <a:spcPct val="100000"/>
              </a:lnSpc>
            </a:pPr>
            <a:r>
              <a:rPr lang="en-CA" sz="2400" b="1" dirty="0">
                <a:solidFill>
                  <a:schemeClr val="tx2"/>
                </a:solidFill>
              </a:rPr>
              <a:t>Random forest</a:t>
            </a:r>
            <a:r>
              <a:rPr lang="en-CA" sz="2400" dirty="0">
                <a:solidFill>
                  <a:schemeClr val="tx2"/>
                </a:solidFill>
              </a:rPr>
              <a:t> and </a:t>
            </a:r>
            <a:r>
              <a:rPr lang="en-CA" sz="2400" b="1" dirty="0">
                <a:solidFill>
                  <a:schemeClr val="tx2"/>
                </a:solidFill>
              </a:rPr>
              <a:t>Gradient boosting</a:t>
            </a:r>
            <a:r>
              <a:rPr lang="en-CA" sz="2400" dirty="0">
                <a:solidFill>
                  <a:schemeClr val="tx2"/>
                </a:solidFill>
              </a:rPr>
              <a:t> models are fitted and fine tuned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Both models generalize on the testing dataset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Both models yield an </a:t>
            </a:r>
            <a:r>
              <a:rPr lang="en-CA" sz="2400" b="1" i="1" dirty="0">
                <a:solidFill>
                  <a:schemeClr val="tx2"/>
                </a:solidFill>
              </a:rPr>
              <a:t>micro</a:t>
            </a:r>
            <a:r>
              <a:rPr lang="en-CA" sz="2400" b="1" dirty="0">
                <a:solidFill>
                  <a:schemeClr val="tx2"/>
                </a:solidFill>
              </a:rPr>
              <a:t> F1 score</a:t>
            </a:r>
            <a:r>
              <a:rPr lang="en-CA" sz="2400" dirty="0">
                <a:solidFill>
                  <a:schemeClr val="tx2"/>
                </a:solidFill>
              </a:rPr>
              <a:t> of approximately 0.23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Automated machine learning approach realized using </a:t>
            </a:r>
            <a:r>
              <a:rPr lang="en-CA" sz="2400" dirty="0" err="1">
                <a:solidFill>
                  <a:schemeClr val="tx2"/>
                </a:solidFill>
              </a:rPr>
              <a:t>AutoViML</a:t>
            </a:r>
            <a:endParaRPr lang="en-CA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79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CA" sz="4800" dirty="0">
                <a:solidFill>
                  <a:schemeClr val="tx2"/>
                </a:solidFill>
              </a:rPr>
              <a:t>Thanks for watching!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By Peter Lee</a:t>
            </a:r>
          </a:p>
        </p:txBody>
      </p:sp>
    </p:spTree>
    <p:extLst>
      <p:ext uri="{BB962C8B-B14F-4D97-AF65-F5344CB8AC3E}">
        <p14:creationId xmlns:p14="http://schemas.microsoft.com/office/powerpoint/2010/main" val="116545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Tools used include python libraries: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pandas</a:t>
            </a:r>
          </a:p>
          <a:p>
            <a:pPr>
              <a:lnSpc>
                <a:spcPct val="100000"/>
              </a:lnSpc>
            </a:pPr>
            <a:r>
              <a:rPr lang="en-US" sz="2400" dirty="0" err="1"/>
              <a:t>numpy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matplotlib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Seaborn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4" name="Google Shape;253;p20">
            <a:extLst>
              <a:ext uri="{FF2B5EF4-FFF2-40B4-BE49-F238E27FC236}">
                <a16:creationId xmlns:a16="http://schemas.microsoft.com/office/drawing/2014/main" id="{3D85C4E8-B4F5-B775-AF87-D3A2DFDD93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805" y="5100101"/>
            <a:ext cx="1738261" cy="7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4;p20">
            <a:extLst>
              <a:ext uri="{FF2B5EF4-FFF2-40B4-BE49-F238E27FC236}">
                <a16:creationId xmlns:a16="http://schemas.microsoft.com/office/drawing/2014/main" id="{65748388-67DB-F075-A32C-417F21E272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583" y="5100102"/>
            <a:ext cx="1925799" cy="77835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6" name="Google Shape;255;p20">
            <a:extLst>
              <a:ext uri="{FF2B5EF4-FFF2-40B4-BE49-F238E27FC236}">
                <a16:creationId xmlns:a16="http://schemas.microsoft.com/office/drawing/2014/main" id="{6F10034C-B40B-045D-8ECA-1ECCC80858C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673" y="5156329"/>
            <a:ext cx="2330615" cy="66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6;p20">
            <a:extLst>
              <a:ext uri="{FF2B5EF4-FFF2-40B4-BE49-F238E27FC236}">
                <a16:creationId xmlns:a16="http://schemas.microsoft.com/office/drawing/2014/main" id="{F1E06743-9C8F-3F1C-28A3-7E01E9EC839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8628" y="5248570"/>
            <a:ext cx="2008765" cy="481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29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96603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Data 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Categorical Variables: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Country Code</a:t>
            </a:r>
            <a:r>
              <a:rPr lang="en-US" sz="2000" dirty="0">
                <a:solidFill>
                  <a:schemeClr val="tx2"/>
                </a:solidFill>
              </a:rPr>
              <a:t>: 	0, 1, 2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Period</a:t>
            </a:r>
            <a:r>
              <a:rPr lang="en-US" sz="2000" dirty="0">
                <a:solidFill>
                  <a:schemeClr val="tx2"/>
                </a:solidFill>
              </a:rPr>
              <a:t>:		combination of </a:t>
            </a:r>
            <a:r>
              <a:rPr lang="en-US" sz="2000" i="1" dirty="0">
                <a:solidFill>
                  <a:schemeClr val="tx2"/>
                </a:solidFill>
              </a:rPr>
              <a:t>year</a:t>
            </a:r>
            <a:r>
              <a:rPr lang="en-US" sz="2000" dirty="0">
                <a:solidFill>
                  <a:schemeClr val="tx2"/>
                </a:solidFill>
              </a:rPr>
              <a:t> and </a:t>
            </a:r>
            <a:r>
              <a:rPr lang="en-US" sz="2000" i="1" dirty="0">
                <a:solidFill>
                  <a:schemeClr val="tx2"/>
                </a:solidFill>
              </a:rPr>
              <a:t>quarter</a:t>
            </a:r>
            <a:r>
              <a:rPr lang="en-US" sz="2000" dirty="0">
                <a:solidFill>
                  <a:schemeClr val="tx2"/>
                </a:solidFill>
              </a:rPr>
              <a:t> (Q1 to Q4)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BR Code</a:t>
            </a:r>
            <a:r>
              <a:rPr lang="en-US" sz="2000" dirty="0">
                <a:solidFill>
                  <a:schemeClr val="tx2"/>
                </a:solidFill>
              </a:rPr>
              <a:t>: 		integers from 0 to 107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Client</a:t>
            </a:r>
            <a:r>
              <a:rPr lang="en-US" sz="2000" dirty="0">
                <a:solidFill>
                  <a:schemeClr val="tx2"/>
                </a:solidFill>
              </a:rPr>
              <a:t>:		integers, IDs of clients, not informative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Continuous Variables: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Named as </a:t>
            </a:r>
            <a:r>
              <a:rPr lang="en-US" sz="2000" i="1" dirty="0">
                <a:solidFill>
                  <a:schemeClr val="tx2"/>
                </a:solidFill>
              </a:rPr>
              <a:t>Variable 1</a:t>
            </a:r>
            <a:r>
              <a:rPr lang="en-US" sz="2000" dirty="0">
                <a:solidFill>
                  <a:schemeClr val="tx2"/>
                </a:solidFill>
              </a:rPr>
              <a:t> to </a:t>
            </a:r>
            <a:r>
              <a:rPr lang="en-US" sz="2000" i="1" dirty="0">
                <a:solidFill>
                  <a:schemeClr val="tx2"/>
                </a:solidFill>
              </a:rPr>
              <a:t>Variable 30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Each with </a:t>
            </a:r>
            <a:r>
              <a:rPr lang="en-US" sz="2000" i="1" dirty="0">
                <a:solidFill>
                  <a:schemeClr val="tx2"/>
                </a:solidFill>
              </a:rPr>
              <a:t>Y0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(current year)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i="1" dirty="0">
                <a:solidFill>
                  <a:schemeClr val="tx2"/>
                </a:solidFill>
              </a:rPr>
              <a:t>Y3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(3 years ago)</a:t>
            </a:r>
            <a:r>
              <a:rPr lang="en-US" sz="2000" dirty="0">
                <a:solidFill>
                  <a:schemeClr val="tx2"/>
                </a:solidFill>
              </a:rPr>
              <a:t>, with two exceptions only go to </a:t>
            </a:r>
            <a:r>
              <a:rPr lang="en-US" sz="2000" i="1" dirty="0">
                <a:solidFill>
                  <a:schemeClr val="tx2"/>
                </a:solidFill>
              </a:rPr>
              <a:t>Y2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Total: 118 columns (variables)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Outcome: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Risk rating</a:t>
            </a:r>
            <a:r>
              <a:rPr lang="en-US" sz="2000" dirty="0">
                <a:solidFill>
                  <a:schemeClr val="tx2"/>
                </a:solidFill>
              </a:rPr>
              <a:t> (1 to 17) and </a:t>
            </a:r>
            <a:r>
              <a:rPr lang="en-US" sz="2000" b="1" dirty="0">
                <a:solidFill>
                  <a:schemeClr val="tx2"/>
                </a:solidFill>
              </a:rPr>
              <a:t>Self exclusion flag</a:t>
            </a:r>
            <a:r>
              <a:rPr lang="en-US" sz="2000" dirty="0">
                <a:solidFill>
                  <a:schemeClr val="tx2"/>
                </a:solidFill>
              </a:rPr>
              <a:t> (0 if risk rating &gt; 8, 1 otherwise)</a:t>
            </a:r>
          </a:p>
        </p:txBody>
      </p:sp>
    </p:spTree>
    <p:extLst>
      <p:ext uri="{BB962C8B-B14F-4D97-AF65-F5344CB8AC3E}">
        <p14:creationId xmlns:p14="http://schemas.microsoft.com/office/powerpoint/2010/main" val="37942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Data overview – Statistics of some variables</a:t>
            </a:r>
          </a:p>
        </p:txBody>
      </p:sp>
      <p:pic>
        <p:nvPicPr>
          <p:cNvPr id="8" name="Google Shape;262;p21">
            <a:extLst>
              <a:ext uri="{FF2B5EF4-FFF2-40B4-BE49-F238E27FC236}">
                <a16:creationId xmlns:a16="http://schemas.microsoft.com/office/drawing/2014/main" id="{28B243F9-E8AA-F318-75D9-D9E32D3E80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04984"/>
            <a:ext cx="12197272" cy="3142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30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Data overview – Missing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Google Shape;274;p23">
            <a:extLst>
              <a:ext uri="{FF2B5EF4-FFF2-40B4-BE49-F238E27FC236}">
                <a16:creationId xmlns:a16="http://schemas.microsoft.com/office/drawing/2014/main" id="{A128455D-5AA1-7BDC-9A3B-C79D5FF664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38" y="3356841"/>
            <a:ext cx="2871633" cy="304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5;p23">
            <a:extLst>
              <a:ext uri="{FF2B5EF4-FFF2-40B4-BE49-F238E27FC236}">
                <a16:creationId xmlns:a16="http://schemas.microsoft.com/office/drawing/2014/main" id="{55D8FC4A-F815-462D-841A-947FD8640A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180" y="3429000"/>
            <a:ext cx="2871633" cy="276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6;p23">
            <a:extLst>
              <a:ext uri="{FF2B5EF4-FFF2-40B4-BE49-F238E27FC236}">
                <a16:creationId xmlns:a16="http://schemas.microsoft.com/office/drawing/2014/main" id="{962DE349-18FC-244B-2137-00197459917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1982" y="3406940"/>
            <a:ext cx="2962476" cy="29430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022B9B8-78B0-7563-3A37-5A44E88C0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732330"/>
              </p:ext>
            </p:extLst>
          </p:nvPr>
        </p:nvGraphicFramePr>
        <p:xfrm>
          <a:off x="707538" y="2742263"/>
          <a:ext cx="287163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817">
                  <a:extLst>
                    <a:ext uri="{9D8B030D-6E8A-4147-A177-3AD203B41FA5}">
                      <a16:colId xmlns:a16="http://schemas.microsoft.com/office/drawing/2014/main" val="1371888001"/>
                    </a:ext>
                  </a:extLst>
                </a:gridCol>
                <a:gridCol w="1435817">
                  <a:extLst>
                    <a:ext uri="{9D8B030D-6E8A-4147-A177-3AD203B41FA5}">
                      <a16:colId xmlns:a16="http://schemas.microsoft.com/office/drawing/2014/main" val="1886313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 name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Number of</a:t>
                      </a:r>
                      <a:br>
                        <a:rPr lang="en-US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missing data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25824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07F899C-80F5-CFD6-5D91-AFE0730EA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288964"/>
              </p:ext>
            </p:extLst>
          </p:nvPr>
        </p:nvGraphicFramePr>
        <p:xfrm>
          <a:off x="4751020" y="2742263"/>
          <a:ext cx="278079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397">
                  <a:extLst>
                    <a:ext uri="{9D8B030D-6E8A-4147-A177-3AD203B41FA5}">
                      <a16:colId xmlns:a16="http://schemas.microsoft.com/office/drawing/2014/main" val="1371888001"/>
                    </a:ext>
                  </a:extLst>
                </a:gridCol>
                <a:gridCol w="1390397">
                  <a:extLst>
                    <a:ext uri="{9D8B030D-6E8A-4147-A177-3AD203B41FA5}">
                      <a16:colId xmlns:a16="http://schemas.microsoft.com/office/drawing/2014/main" val="1886313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 name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Number of</a:t>
                      </a:r>
                      <a:br>
                        <a:rPr lang="en-US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missing data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258248"/>
                  </a:ext>
                </a:extLst>
              </a:tr>
            </a:tbl>
          </a:graphicData>
        </a:graphic>
      </p:graphicFrame>
      <p:graphicFrame>
        <p:nvGraphicFramePr>
          <p:cNvPr id="17" name="Table 12">
            <a:extLst>
              <a:ext uri="{FF2B5EF4-FFF2-40B4-BE49-F238E27FC236}">
                <a16:creationId xmlns:a16="http://schemas.microsoft.com/office/drawing/2014/main" id="{F5224D99-D062-A614-C529-2DAFFB915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347408"/>
              </p:ext>
            </p:extLst>
          </p:nvPr>
        </p:nvGraphicFramePr>
        <p:xfrm>
          <a:off x="8524308" y="2742263"/>
          <a:ext cx="287162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814">
                  <a:extLst>
                    <a:ext uri="{9D8B030D-6E8A-4147-A177-3AD203B41FA5}">
                      <a16:colId xmlns:a16="http://schemas.microsoft.com/office/drawing/2014/main" val="1371888001"/>
                    </a:ext>
                  </a:extLst>
                </a:gridCol>
                <a:gridCol w="1435814">
                  <a:extLst>
                    <a:ext uri="{9D8B030D-6E8A-4147-A177-3AD203B41FA5}">
                      <a16:colId xmlns:a16="http://schemas.microsoft.com/office/drawing/2014/main" val="1886313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 name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Number of</a:t>
                      </a:r>
                      <a:br>
                        <a:rPr lang="en-US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missing data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25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572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2663</Words>
  <Application>Microsoft Office PowerPoint</Application>
  <PresentationFormat>Widescreen</PresentationFormat>
  <Paragraphs>506</Paragraphs>
  <Slides>55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Credit Risk Rating Prediction with Machine Learning</vt:lpstr>
      <vt:lpstr>Overview</vt:lpstr>
      <vt:lpstr>Overview</vt:lpstr>
      <vt:lpstr>1. Introduction and Purpose</vt:lpstr>
      <vt:lpstr>Overview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Overview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Overview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Overview</vt:lpstr>
      <vt:lpstr>5. Model Fitting and Tuning</vt:lpstr>
      <vt:lpstr>5. Model Fitting and Tuning</vt:lpstr>
      <vt:lpstr>5. Model Fitting and Tuning</vt:lpstr>
      <vt:lpstr>5. Model Fitting and Tuning</vt:lpstr>
      <vt:lpstr>5. Model Fitting and Tuning</vt:lpstr>
      <vt:lpstr>Overview</vt:lpstr>
      <vt:lpstr>6. Model Evaluation</vt:lpstr>
      <vt:lpstr>6. Model Evaluation</vt:lpstr>
      <vt:lpstr>Overview</vt:lpstr>
      <vt:lpstr>7. Alternative Automated Approach: AutoViML</vt:lpstr>
      <vt:lpstr>Overview</vt:lpstr>
      <vt:lpstr>8. Conclusion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Rating Prediction with Machine Learning</dc:title>
  <dc:subject/>
  <dc:creator>Peter</dc:creator>
  <cp:keywords/>
  <dc:description/>
  <cp:lastModifiedBy>Peter Lee</cp:lastModifiedBy>
  <cp:revision>5</cp:revision>
  <dcterms:created xsi:type="dcterms:W3CDTF">2022-08-25T21:07:07Z</dcterms:created>
  <dcterms:modified xsi:type="dcterms:W3CDTF">2022-08-26T04:59:22Z</dcterms:modified>
  <cp:category/>
</cp:coreProperties>
</file>